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4" r:id="rId3"/>
    <p:sldId id="259" r:id="rId4"/>
    <p:sldId id="285" r:id="rId5"/>
    <p:sldId id="286" r:id="rId6"/>
    <p:sldId id="260" r:id="rId7"/>
    <p:sldId id="288" r:id="rId8"/>
    <p:sldId id="262" r:id="rId9"/>
    <p:sldId id="263" r:id="rId10"/>
    <p:sldId id="264" r:id="rId11"/>
    <p:sldId id="275" r:id="rId12"/>
    <p:sldId id="266" r:id="rId13"/>
    <p:sldId id="281" r:id="rId14"/>
    <p:sldId id="282" r:id="rId15"/>
    <p:sldId id="277" r:id="rId16"/>
    <p:sldId id="280" r:id="rId17"/>
    <p:sldId id="279" r:id="rId18"/>
    <p:sldId id="267" r:id="rId19"/>
    <p:sldId id="283" r:id="rId20"/>
    <p:sldId id="268" r:id="rId21"/>
    <p:sldId id="269" r:id="rId22"/>
    <p:sldId id="278" r:id="rId23"/>
    <p:sldId id="273" r:id="rId24"/>
    <p:sldId id="27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FF99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C52D18-D9BF-4D40-97FE-A97E9981D6C5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16AC35-97A3-4370-9F0E-243ADA34D7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00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8D2FF8-DF32-4551-A0C3-8811E7BAC942}" type="slidenum">
              <a:rPr lang="ru-RU"/>
              <a:pPr eaLnBrk="1" hangingPunct="1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88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97D3-1D32-4465-BC6C-058C754C0F5F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25DE-C8E2-4CAF-82FF-AF1D8E17A7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24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EBD3-C38B-4676-816F-4E31A3B4D8EB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A2643-32FD-42D8-A45C-10F893B81C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79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AD98-6E9D-424E-8806-337323B857C2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0866F-1065-4CB5-BAA6-DE2F0954A6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2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9579-74FB-40B9-90F1-547B236AE182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D3B48-E4E8-4EB4-B0EF-EA01FE41EF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72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3CBC-65AB-423A-B5D5-ABE966898677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38462-55A5-4C96-A579-1B7105ADF6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36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F0EA-996B-4950-BF7A-533D3AD8A10F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F650B-1F93-4BCF-B06B-B48B470DD4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58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5413-9DF9-491C-AFFC-892B6EF3D436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111F2-0EC7-4A6B-9085-58F267094C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00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1CD9-9E2C-4170-90EB-ECF6112801D1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E213-63CE-44BF-9077-57A62F2994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9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E01D-21EC-479A-807A-C6808C5D46EB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3626C-7C15-43EE-9858-C9340E1C71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04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501A-44B6-4B0B-93BC-117A8C1E7BD3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81F7A-BFA4-4774-8E78-ECFD57B0A8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71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FEA9-BC25-41AD-9F03-8246CB5C8619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6039A-A236-4859-92A2-14DE049576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05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FCF3E6-BCAA-4D09-B3B5-BA0BAB04C21D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1F4233-96A1-41DB-9A31-093EC33DFB6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777\AppData\Local\Temp\FineReader10\media\image1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700338" y="1357298"/>
            <a:ext cx="5832475" cy="214314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</a:rPr>
              <a:t>Мнемотехника </a:t>
            </a:r>
            <a:r>
              <a:rPr lang="ru-RU" sz="3200" b="1" dirty="0" smtClean="0">
                <a:solidFill>
                  <a:srgbClr val="FF0000"/>
                </a:solidFill>
              </a:rPr>
              <a:t>как инструмент  развития </a:t>
            </a:r>
            <a:r>
              <a:rPr lang="ru-RU" sz="3200" b="1" dirty="0" smtClean="0">
                <a:solidFill>
                  <a:srgbClr val="FF0000"/>
                </a:solidFill>
              </a:rPr>
              <a:t>связной речи детей дошкольного возраста</a:t>
            </a:r>
            <a:endParaRPr lang="ru-RU" sz="3200" b="1" i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050" y="4868863"/>
            <a:ext cx="6400800" cy="1203343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009900"/>
                </a:solidFill>
              </a:rPr>
              <a:t>Подготовила: старший воспитатель</a:t>
            </a:r>
          </a:p>
          <a:p>
            <a:pPr eaLnBrk="1" hangingPunct="1"/>
            <a:r>
              <a:rPr lang="ru-RU" sz="2000" dirty="0" smtClean="0">
                <a:solidFill>
                  <a:srgbClr val="009900"/>
                </a:solidFill>
              </a:rPr>
              <a:t>                            Махмудова </a:t>
            </a:r>
            <a:r>
              <a:rPr lang="ru-RU" sz="2000" dirty="0" err="1" smtClean="0">
                <a:solidFill>
                  <a:srgbClr val="009900"/>
                </a:solidFill>
              </a:rPr>
              <a:t>Аймани</a:t>
            </a:r>
            <a:r>
              <a:rPr lang="ru-RU" sz="2000" dirty="0" smtClean="0">
                <a:solidFill>
                  <a:srgbClr val="009900"/>
                </a:solidFill>
              </a:rPr>
              <a:t> </a:t>
            </a:r>
            <a:r>
              <a:rPr lang="ru-RU" sz="2000" dirty="0" err="1" smtClean="0">
                <a:solidFill>
                  <a:srgbClr val="009900"/>
                </a:solidFill>
              </a:rPr>
              <a:t>Юсуповна</a:t>
            </a:r>
            <a:endParaRPr lang="ru-RU" sz="2000" dirty="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>
          <a:xfrm>
            <a:off x="539750" y="285727"/>
            <a:ext cx="8229600" cy="42862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9900"/>
                </a:solidFill>
                <a:latin typeface="Bookman Old Style" panose="02050604050505020204" pitchFamily="18" charset="0"/>
              </a:rPr>
              <a:t>Составление описательного рассказа</a:t>
            </a:r>
          </a:p>
        </p:txBody>
      </p:sp>
      <p:sp>
        <p:nvSpPr>
          <p:cNvPr id="10243" name="Объект 3"/>
          <p:cNvSpPr>
            <a:spLocks noGrp="1"/>
          </p:cNvSpPr>
          <p:nvPr>
            <p:ph idx="1"/>
          </p:nvPr>
        </p:nvSpPr>
        <p:spPr>
          <a:xfrm>
            <a:off x="642910" y="714356"/>
            <a:ext cx="8229600" cy="235745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latin typeface="Book Antiqua" panose="02040602050305030304" pitchFamily="18" charset="0"/>
              </a:rPr>
              <a:t>       Это наиболее трудный вид в монологической речи.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latin typeface="Book Antiqua" panose="02040602050305030304" pitchFamily="18" charset="0"/>
              </a:rPr>
              <a:t> Дети не располагают теми знаниями, которые приобретают в течение жизни. Чтобы описать предмет, его надо осознать, а осознание - это анализ. Что ребенку очень трудно. Здесь важно научить ребенка сначала выделять признаки предмета.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143248"/>
            <a:ext cx="5000660" cy="291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оставление рассказа описания картинки - Только новые учебни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x_a484bf87 - Красивый детский сад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04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Оформление детского сада &quot; Оформление детского сада, все для детского сада, родительский уголок, папки передвижки - SkyClipArt.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214687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Оригами - Оригам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214686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428628"/>
          </a:xfrm>
        </p:spPr>
        <p:txBody>
          <a:bodyPr/>
          <a:lstStyle/>
          <a:p>
            <a:r>
              <a:rPr lang="ru-RU" sz="2400" dirty="0" smtClean="0">
                <a:solidFill>
                  <a:srgbClr val="009900"/>
                </a:solidFill>
                <a:latin typeface="Bookman Old Style" panose="02050604050505020204" pitchFamily="18" charset="0"/>
              </a:rPr>
              <a:t>Стихотворения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642918"/>
            <a:ext cx="75724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Этапы работы над стихотворением:</a:t>
            </a:r>
            <a:endParaRPr lang="ru-RU" sz="2400" dirty="0" smtClean="0"/>
          </a:p>
          <a:p>
            <a:r>
              <a:rPr lang="ru-RU" sz="2400" dirty="0" smtClean="0"/>
              <a:t>1.    Взрослый выразительно читает стихотворение.</a:t>
            </a:r>
          </a:p>
          <a:p>
            <a:r>
              <a:rPr lang="ru-RU" sz="2400" dirty="0" smtClean="0"/>
              <a:t>2.    Взрослый сообщает, что это стихотворение ребенок будет учить наизусть. Затем еще раз читает стихотворение с опорой на </a:t>
            </a:r>
            <a:r>
              <a:rPr lang="ru-RU" sz="2400" dirty="0" err="1" smtClean="0"/>
              <a:t>мнемотаблицу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3.    Взрослый задает вопросы по содержанию стихотворения, помогая ребенку уяснить основную мысль.</a:t>
            </a:r>
          </a:p>
          <a:p>
            <a:r>
              <a:rPr lang="ru-RU" sz="2400" dirty="0" smtClean="0"/>
              <a:t>4.    Взрослый выясняет, какие слова непонятны ребенку, объясняет их значение в доступной для ребенка форме.</a:t>
            </a:r>
          </a:p>
          <a:p>
            <a:r>
              <a:rPr lang="ru-RU" sz="2400" dirty="0" smtClean="0"/>
              <a:t>5.    Взрослый читает отдельно каждую строчку стихотворения. Ребенок повторяет ее с опорой на </a:t>
            </a:r>
            <a:r>
              <a:rPr lang="ru-RU" sz="2400" dirty="0" err="1" smtClean="0"/>
              <a:t>мнемотаблицу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6.    Ребенок рассказывает стихотворение с опорой на </a:t>
            </a:r>
            <a:r>
              <a:rPr lang="ru-RU" sz="2400" dirty="0" err="1" smtClean="0"/>
              <a:t>мнемотаблицу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Мнемотаблицы для заучивания стихотворений,  скороговорок,  загадок,  для пересказа небольших рассказ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2756" y="571480"/>
            <a:ext cx="3946172" cy="5500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285860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Зайчик по лесу прыг-скок,</a:t>
            </a:r>
          </a:p>
          <a:p>
            <a:r>
              <a:rPr lang="ru-RU" dirty="0" smtClean="0"/>
              <a:t>Спрятался он за кусток.</a:t>
            </a:r>
          </a:p>
          <a:p>
            <a:r>
              <a:rPr lang="ru-RU" dirty="0" smtClean="0"/>
              <a:t>Сидит зайка под кустом,</a:t>
            </a:r>
          </a:p>
          <a:p>
            <a:r>
              <a:rPr lang="ru-RU" dirty="0" smtClean="0"/>
              <a:t>Куст для зайца — это дом.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maam.ru/upload/blogs/detsad-157740-139911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00042"/>
            <a:ext cx="3786214" cy="54173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928802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коровы есть рога</a:t>
            </a:r>
          </a:p>
          <a:p>
            <a:r>
              <a:rPr lang="ru-RU" dirty="0" smtClean="0"/>
              <a:t>И копыта на ногах.</a:t>
            </a:r>
          </a:p>
          <a:p>
            <a:r>
              <a:rPr lang="ru-RU" dirty="0" smtClean="0"/>
              <a:t>Травушку она жует,</a:t>
            </a:r>
          </a:p>
          <a:p>
            <a:r>
              <a:rPr lang="ru-RU" dirty="0" smtClean="0"/>
              <a:t>Деткам молочко дает.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заучивание стиха (мнемотехника) &quot; Челябинский Дошко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8158509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30ahtub-dou1.caduk.ru/images/bezyimyannyi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00042"/>
            <a:ext cx="4038555" cy="58245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285860"/>
            <a:ext cx="27146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Подарок маме</a:t>
            </a:r>
            <a:endParaRPr lang="ru-RU" dirty="0" smtClean="0"/>
          </a:p>
          <a:p>
            <a:r>
              <a:rPr lang="ru-RU" dirty="0" smtClean="0"/>
              <a:t>Сорвала я в поле</a:t>
            </a:r>
          </a:p>
          <a:p>
            <a:r>
              <a:rPr lang="ru-RU" dirty="0" smtClean="0"/>
              <a:t>Цветик </a:t>
            </a:r>
            <a:r>
              <a:rPr lang="ru-RU" dirty="0" err="1" smtClean="0"/>
              <a:t>голубой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Принесу в подарок</a:t>
            </a:r>
          </a:p>
          <a:p>
            <a:r>
              <a:rPr lang="ru-RU" dirty="0" smtClean="0"/>
              <a:t>Маме дорогой.</a:t>
            </a:r>
          </a:p>
          <a:p>
            <a:r>
              <a:rPr lang="ru-RU" dirty="0" smtClean="0"/>
              <a:t>Я его на платье</a:t>
            </a:r>
          </a:p>
          <a:p>
            <a:r>
              <a:rPr lang="ru-RU" dirty="0" smtClean="0"/>
              <a:t>Маме приколю.</a:t>
            </a:r>
          </a:p>
          <a:p>
            <a:r>
              <a:rPr lang="ru-RU" dirty="0" smtClean="0"/>
              <a:t>Больше всех на свете</a:t>
            </a:r>
          </a:p>
          <a:p>
            <a:r>
              <a:rPr lang="ru-RU" dirty="0" smtClean="0"/>
              <a:t>Маму я люблю.</a:t>
            </a:r>
          </a:p>
          <a:p>
            <a:r>
              <a:rPr lang="ru-RU" dirty="0" smtClean="0"/>
              <a:t>Т. Волгина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Мнемотаблица. Благинина. Посидим в тишине - Татьяна Васильевна Чер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28"/>
            <a:ext cx="4357718" cy="6166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950" y="285728"/>
            <a:ext cx="8229600" cy="35719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Пересказ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785786" y="642918"/>
            <a:ext cx="7993062" cy="130650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  При пересказе с помощью </a:t>
            </a:r>
            <a:r>
              <a:rPr lang="ru-RU" sz="2000" dirty="0" err="1" smtClean="0">
                <a:latin typeface="Bookman Old Style" panose="02050604050505020204" pitchFamily="18" charset="0"/>
              </a:rPr>
              <a:t>мнемотаблиц</a:t>
            </a:r>
            <a:r>
              <a:rPr lang="ru-RU" sz="2000" dirty="0" smtClean="0">
                <a:latin typeface="Bookman Old Style" panose="02050604050505020204" pitchFamily="18" charset="0"/>
              </a:rPr>
              <a:t>,  дети видят всех действующих лиц, и свое внимание  концентрируют на правильном построении предложений, на воспроизведении в своей речи необходимых выражений.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</p:txBody>
      </p:sp>
      <p:pic>
        <p:nvPicPr>
          <p:cNvPr id="5122" name="Picture 2" descr="Детский сад 222 города Иркутска - Учебный прое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1"/>
            <a:ext cx="6572296" cy="46064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777\AppData\Local\Temp\FineReader10\media\image1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142976" y="571479"/>
            <a:ext cx="3071834" cy="58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00562" y="1571612"/>
            <a:ext cx="321471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 небу летел лебедь. Лебедь уронил белое перышко. Белое перышко увидел еж. Еж подумал, что это снежинка. Если это снежинка, то, зна­чит, скоро придет зима. А если скоро придет зима, то надо искать норку. Нашел еж норку и уснул в ней до весны.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857232"/>
            <a:ext cx="64294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9900"/>
                </a:solidFill>
              </a:rPr>
              <a:t>«Учите ребёнка каким-нибудь пяти</a:t>
            </a:r>
            <a:br>
              <a:rPr lang="ru-RU" sz="2800" i="1" dirty="0" smtClean="0">
                <a:solidFill>
                  <a:srgbClr val="009900"/>
                </a:solidFill>
              </a:rPr>
            </a:br>
            <a:r>
              <a:rPr lang="ru-RU" sz="2800" i="1" dirty="0" smtClean="0">
                <a:solidFill>
                  <a:srgbClr val="009900"/>
                </a:solidFill>
              </a:rPr>
              <a:t>неизвестным ему словам, и он будет</a:t>
            </a:r>
            <a:br>
              <a:rPr lang="ru-RU" sz="2800" i="1" dirty="0" smtClean="0">
                <a:solidFill>
                  <a:srgbClr val="009900"/>
                </a:solidFill>
              </a:rPr>
            </a:br>
            <a:r>
              <a:rPr lang="ru-RU" sz="2800" i="1" dirty="0" smtClean="0">
                <a:solidFill>
                  <a:srgbClr val="009900"/>
                </a:solidFill>
              </a:rPr>
              <a:t>долго  и напрасно мучиться над ними,</a:t>
            </a:r>
            <a:br>
              <a:rPr lang="ru-RU" sz="2800" i="1" dirty="0" smtClean="0">
                <a:solidFill>
                  <a:srgbClr val="009900"/>
                </a:solidFill>
              </a:rPr>
            </a:br>
            <a:r>
              <a:rPr lang="ru-RU" sz="2800" i="1" dirty="0" smtClean="0">
                <a:solidFill>
                  <a:srgbClr val="009900"/>
                </a:solidFill>
              </a:rPr>
              <a:t>но свяжите с картинками двадцать</a:t>
            </a:r>
            <a:br>
              <a:rPr lang="ru-RU" sz="2800" i="1" dirty="0" smtClean="0">
                <a:solidFill>
                  <a:srgbClr val="009900"/>
                </a:solidFill>
              </a:rPr>
            </a:br>
            <a:r>
              <a:rPr lang="ru-RU" sz="2800" i="1" dirty="0" smtClean="0">
                <a:solidFill>
                  <a:srgbClr val="009900"/>
                </a:solidFill>
              </a:rPr>
              <a:t>таких слов – и ребёнок усвоит их на  лету…»</a:t>
            </a:r>
            <a:br>
              <a:rPr lang="ru-RU" sz="2800" i="1" dirty="0" smtClean="0">
                <a:solidFill>
                  <a:srgbClr val="009900"/>
                </a:solidFill>
              </a:rPr>
            </a:br>
            <a:r>
              <a:rPr lang="ru-RU" sz="2800" dirty="0" smtClean="0">
                <a:solidFill>
                  <a:srgbClr val="009900"/>
                </a:solidFill>
              </a:rPr>
              <a:t>                                                                                                                                                 К.Д.Ушинский</a:t>
            </a:r>
            <a:endParaRPr lang="ru-RU" sz="28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Пересказ сказок</a:t>
            </a:r>
          </a:p>
        </p:txBody>
      </p:sp>
      <p:pic>
        <p:nvPicPr>
          <p:cNvPr id="4" name="Рисунок 3" descr="http://cv01.twirpx.net/0545/05450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632848" cy="510427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9846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Отгадывание загадок</a:t>
            </a:r>
          </a:p>
        </p:txBody>
      </p:sp>
      <p:pic>
        <p:nvPicPr>
          <p:cNvPr id="3074" name="Picture 2" descr="DataLife Engine Версия для печати Загадки в модельных таблицах (мнемотаблицах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3" y="642918"/>
            <a:ext cx="5419956" cy="57966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ataLife Engine Версия для печати Загадки в модельных таблицах (мнемотаблицах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28605"/>
            <a:ext cx="553668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00B050"/>
                </a:solidFill>
                <a:latin typeface="Bookman Old Style" pitchFamily="18" charset="0"/>
              </a:rPr>
              <a:t>Вывод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500034" y="1500174"/>
            <a:ext cx="8351837" cy="482441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000" i="1" u="sng" dirty="0" smtClean="0">
                <a:latin typeface="Bookman Old Style" pitchFamily="18" charset="0"/>
              </a:rPr>
              <a:t>В результате использования таблиц-схем и мнемотаблиц: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i="1" dirty="0" smtClean="0">
                <a:latin typeface="Bookman Old Style" pitchFamily="18" charset="0"/>
              </a:rPr>
              <a:t>Расширяется не только словарный запас, но и знания об окружающем мире.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i="1" dirty="0" smtClean="0">
                <a:latin typeface="Bookman Old Style" pitchFamily="18" charset="0"/>
              </a:rPr>
              <a:t>Появляется желание пересказывать — ребенок понимает, что это совсем не трудно.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i="1" dirty="0" smtClean="0">
                <a:latin typeface="Bookman Old Style" pitchFamily="18" charset="0"/>
              </a:rPr>
              <a:t>Заучивание стихов превращается в игру, которая очень нравится детям.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i="1" dirty="0" smtClean="0">
                <a:latin typeface="Bookman Old Style" pitchFamily="18" charset="0"/>
              </a:rPr>
              <a:t>Это является одним из эффективных способов развития речи дошкольников.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i="1" u="sng" dirty="0" smtClean="0">
                <a:latin typeface="Bookman Old Style" pitchFamily="18" charset="0"/>
              </a:rPr>
              <a:t>Необходимо помнить</a:t>
            </a:r>
            <a:r>
              <a:rPr lang="ru-RU" sz="2000" i="1" dirty="0" smtClean="0">
                <a:latin typeface="Bookman Old Style" pitchFamily="18" charset="0"/>
              </a:rPr>
              <a:t>, что уровень речевого развития определяется словарным запасом ребёнка. И всего несколько шагов, сделанных в этом направлении, помогут вам в развитии речи дошкольника.</a:t>
            </a:r>
          </a:p>
          <a:p>
            <a:pPr>
              <a:buFont typeface="Arial" charset="0"/>
              <a:buChar char="•"/>
              <a:defRPr/>
            </a:pPr>
            <a:endParaRPr lang="ru-RU" sz="2000" dirty="0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84438" y="1196975"/>
            <a:ext cx="5829300" cy="1655763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28794" y="642918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9900"/>
                </a:solidFill>
              </a:rPr>
              <a:t>Мнемотехника</a:t>
            </a:r>
            <a:br>
              <a:rPr lang="ru-RU" sz="2800" dirty="0" smtClean="0">
                <a:solidFill>
                  <a:srgbClr val="009900"/>
                </a:solidFill>
              </a:rPr>
            </a:br>
            <a:r>
              <a:rPr lang="ru-RU" sz="2800" dirty="0" smtClean="0">
                <a:solidFill>
                  <a:srgbClr val="009900"/>
                </a:solidFill>
              </a:rPr>
              <a:t>( с греч. - искусство запоминания)</a:t>
            </a:r>
            <a:endParaRPr lang="ru-RU" sz="2800" dirty="0">
              <a:solidFill>
                <a:srgbClr val="0099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2274838"/>
            <a:ext cx="6929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Это система методов и приёмов, обеспечивающих успешное освоение детьми знаний об особенностях объектов природы, об окружающем мире, эффективное запоминание рассказа, сохранение и воспроизведение информации, и конечно, развитие речи.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857232"/>
            <a:ext cx="67866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9900"/>
                </a:solidFill>
              </a:rPr>
              <a:t>Включение наглядных моделей в процесс обучения позволяет: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dirty="0" smtClean="0"/>
              <a:t>- целенаправленно развивать монологическую речь,  т.к. использование символов, пиктограмм, заместителей, схем облегчает запоминание и увеличивает объем памяти и в целом развивает речемыслительную деятельность детей.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571480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9900"/>
                </a:solidFill>
              </a:rPr>
              <a:t>Задачи технологии наглядного моделирования:</a:t>
            </a:r>
            <a:endParaRPr lang="ru-RU" sz="2800" dirty="0">
              <a:solidFill>
                <a:srgbClr val="0099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887040"/>
            <a:ext cx="6929486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- развивать монологическую речь, обогащать  активный словарный запас, закреплять навыки словообразования, формировать и совершенствовать умения употреблять в речи разнообразные конструкции предложений, описывать  и сравнивать предметы, составлять рассказ;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– развивать мышление, внимание, воображение, речеслуховую и зрительную память;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– развивать мелкую моторику у детей.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755650" y="836613"/>
            <a:ext cx="7993063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схема, в которой заложена определенная информация. Суть мнемосхемы заключается в следующем: на каждое слово или маленькое словосочетание придумывается картинка (изображение); таким образом весь текст зарисовывается схематично, глядя на эти схемы – рисунки,  ребенок легко запоминает информацию.  </a:t>
            </a:r>
          </a:p>
        </p:txBody>
      </p:sp>
      <p:sp>
        <p:nvSpPr>
          <p:cNvPr id="6147" name="Заголовок 2"/>
          <p:cNvSpPr>
            <a:spLocks noGrp="1"/>
          </p:cNvSpPr>
          <p:nvPr>
            <p:ph type="title"/>
          </p:nvPr>
        </p:nvSpPr>
        <p:spPr>
          <a:xfrm>
            <a:off x="430213" y="214290"/>
            <a:ext cx="8229600" cy="64294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9900"/>
                </a:solidFill>
                <a:latin typeface="Book Antiqua" panose="02040602050305030304" pitchFamily="18" charset="0"/>
              </a:rPr>
              <a:t>Мнемотаблица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286124"/>
            <a:ext cx="3425825" cy="2852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Рисунок 8" descr="http://detsadik.my1.ru/PTISI/ss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286124"/>
            <a:ext cx="2749901" cy="293861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55650" y="4840288"/>
            <a:ext cx="242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/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225" y="765175"/>
            <a:ext cx="7980363" cy="56880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Структура мнемотехники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827088" y="44624"/>
            <a:ext cx="806539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2400" b="1" u="sng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Принцип работы с мнемотаблицей</a:t>
            </a:r>
          </a:p>
          <a:p>
            <a:pPr>
              <a:defRPr/>
            </a:pPr>
            <a:r>
              <a:rPr lang="ru-RU" dirty="0">
                <a:latin typeface="Bookman Old Style" pitchFamily="18" charset="0"/>
              </a:rPr>
              <a:t>1.Рассматривание таблиц и разбор, изображённых на ней символов.</a:t>
            </a:r>
          </a:p>
          <a:p>
            <a:pPr>
              <a:defRPr/>
            </a:pPr>
            <a:r>
              <a:rPr lang="ru-RU" dirty="0">
                <a:latin typeface="Bookman Old Style" pitchFamily="18" charset="0"/>
              </a:rPr>
              <a:t>2.Преобразование символов в образы.</a:t>
            </a:r>
          </a:p>
          <a:p>
            <a:pPr>
              <a:defRPr/>
            </a:pPr>
            <a:r>
              <a:rPr lang="ru-RU" dirty="0">
                <a:latin typeface="Bookman Old Style" pitchFamily="18" charset="0"/>
              </a:rPr>
              <a:t>3.Пересказ при помощи символов.</a:t>
            </a:r>
          </a:p>
          <a:p>
            <a:pPr>
              <a:defRPr/>
            </a:pPr>
            <a:endParaRPr lang="ru-RU" dirty="0"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dirty="0">
                <a:latin typeface="Bookman Old Style" pitchFamily="18" charset="0"/>
              </a:rPr>
              <a:t>     Но самое главное в обучении рассказыванию, при помощи мнемотаблиц – это вовремя отойти от закодированных слов, предложений. Дать ребёнку возможность самому, без подсказок  составить рассказ, т.е.  мы постепенно подходим к обучению монологической речи.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dirty="0">
                <a:latin typeface="Bookman Old Style" pitchFamily="18" charset="0"/>
              </a:rPr>
              <a:t>Работать с мнемотаблицами лучше начинать со средней группы. Хотя уже в младшем возрасте можно использовать простейшие схемы одевания, умывания, построения пирамидки и т. д. </a:t>
            </a:r>
          </a:p>
          <a:p>
            <a:pPr>
              <a:defRPr/>
            </a:pPr>
            <a:endParaRPr lang="ru-RU" dirty="0">
              <a:solidFill>
                <a:srgbClr val="00B050"/>
              </a:solidFill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endParaRPr lang="ru-RU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11266" name="Picture 2" descr="Мнемотехника для дошколь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86256"/>
            <a:ext cx="2857501" cy="2145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Объект 3"/>
          <p:cNvSpPr>
            <a:spLocks noGrp="1"/>
          </p:cNvSpPr>
          <p:nvPr>
            <p:ph idx="1"/>
          </p:nvPr>
        </p:nvSpPr>
        <p:spPr>
          <a:xfrm>
            <a:off x="827088" y="765175"/>
            <a:ext cx="7777162" cy="452596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800" b="1" u="sng" dirty="0" smtClean="0">
                <a:solidFill>
                  <a:srgbClr val="00B050"/>
                </a:solidFill>
                <a:latin typeface="Book Antiqua" pitchFamily="18" charset="0"/>
              </a:rPr>
              <a:t>Мнемотаблицы:</a:t>
            </a:r>
          </a:p>
          <a:p>
            <a:pPr marL="0" indent="0">
              <a:buFont typeface="Arial" charset="0"/>
              <a:buNone/>
              <a:defRPr/>
            </a:pPr>
            <a:endParaRPr lang="ru-RU" sz="2800" b="1" dirty="0" smtClean="0">
              <a:solidFill>
                <a:srgbClr val="00B05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Book Antiqua" pitchFamily="18" charset="0"/>
              </a:rPr>
              <a:t>являются дидактическим материалом по развитию речи;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Book Antiqua" pitchFamily="18" charset="0"/>
              </a:rPr>
              <a:t>их можно использовать для пополнения словарного запаса и развития речи;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Book Antiqua" pitchFamily="18" charset="0"/>
              </a:rPr>
              <a:t>использовать при обучении пересказу и составлению рассказов, заучивании наизусть и отгадыванию загадок.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612</Words>
  <Application>Microsoft Office PowerPoint</Application>
  <PresentationFormat>Экран (4:3)</PresentationFormat>
  <Paragraphs>71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Мнемотехника как инструмент  развития связной речи детей дошкольного возраста</vt:lpstr>
      <vt:lpstr>Слайд 2</vt:lpstr>
      <vt:lpstr>Слайд 3</vt:lpstr>
      <vt:lpstr>Слайд 4</vt:lpstr>
      <vt:lpstr>Слайд 5</vt:lpstr>
      <vt:lpstr>Мнемотаблица</vt:lpstr>
      <vt:lpstr>Структура мнемотехники</vt:lpstr>
      <vt:lpstr>Слайд 8</vt:lpstr>
      <vt:lpstr>Слайд 9</vt:lpstr>
      <vt:lpstr>Составление описательного рассказа</vt:lpstr>
      <vt:lpstr>Слайд 11</vt:lpstr>
      <vt:lpstr>Стихотворения</vt:lpstr>
      <vt:lpstr>Слайд 13</vt:lpstr>
      <vt:lpstr>Слайд 14</vt:lpstr>
      <vt:lpstr>Слайд 15</vt:lpstr>
      <vt:lpstr>Слайд 16</vt:lpstr>
      <vt:lpstr>Слайд 17</vt:lpstr>
      <vt:lpstr>Пересказ</vt:lpstr>
      <vt:lpstr>Слайд 19</vt:lpstr>
      <vt:lpstr>Пересказ сказок</vt:lpstr>
      <vt:lpstr>Отгадывание загадок</vt:lpstr>
      <vt:lpstr>Слайд 22</vt:lpstr>
      <vt:lpstr>Вывод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Админ</cp:lastModifiedBy>
  <cp:revision>50</cp:revision>
  <dcterms:created xsi:type="dcterms:W3CDTF">2011-08-02T23:19:04Z</dcterms:created>
  <dcterms:modified xsi:type="dcterms:W3CDTF">2021-02-15T10:35:42Z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00080032a50000000000010250300207f7000400038000</vt:lpwstr>
  </property>
</Properties>
</file>